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63840" y="-182880"/>
            <a:ext cx="4754880" cy="2834640"/>
          </a:xfrm>
          <a:prstGeom prst="rect">
            <a:avLst/>
          </a:prstGeom>
          <a:solidFill>
            <a:srgbClr val="D3E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09760" y="1828800"/>
            <a:ext cx="3108960" cy="5303520"/>
          </a:xfrm>
          <a:prstGeom prst="rect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-365760" y="5852160"/>
            <a:ext cx="6400800" cy="128016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32520" y="685800"/>
            <a:ext cx="2057400" cy="2057400"/>
          </a:xfrm>
          <a:prstGeom prst="ellipse">
            <a:avLst/>
          </a:prstGeom>
          <a:solidFill>
            <a:srgbClr val="EB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1430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23362D"/>
                </a:solidFill>
                <a:latin typeface="Aptos Display"/>
              </a:rPr>
              <a:t>SELF-CONFIDENCE</a:t>
            </a:r>
          </a:p>
          <a:p>
            <a:r>
              <a:rPr sz="2200">
                <a:solidFill>
                  <a:srgbClr val="5B8C5B"/>
                </a:solidFill>
                <a:latin typeface="Aptos"/>
              </a:rPr>
              <a:t>Understand it. Evaluate it. Build it.</a:t>
            </a:r>
          </a:p>
          <a:p>
            <a:pPr>
              <a:spcBef>
                <a:spcPts val="1800"/>
              </a:spcBef>
            </a:pPr>
            <a:r>
              <a:rPr sz="1500">
                <a:solidFill>
                  <a:srgbClr val="5D655E"/>
                </a:solidFill>
                <a:latin typeface="Aptos"/>
              </a:rPr>
              <a:t>A practical guide to how you see yourself — and how you show up.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What is self-confidence?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Confidence is not the absence of doubt — it is your ability to act despite 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383280" cy="32004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SELF-BELIEF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5D655E"/>
                </a:solidFill>
                <a:latin typeface="Aptos"/>
              </a:rPr>
              <a:t>How strongly you believe you can learn, adapt and handle challenges.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828800"/>
            <a:ext cx="3383280" cy="3200400"/>
          </a:xfrm>
          <a:prstGeom prst="roundRect">
            <a:avLst/>
          </a:prstGeom>
          <a:solidFill>
            <a:srgbClr val="F9EFB8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SELF-TRUST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5D655E"/>
                </a:solidFill>
                <a:latin typeface="Aptos"/>
              </a:rPr>
              <a:t>Your willingness to trust your judgment and make decisions.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828800"/>
            <a:ext cx="3383280" cy="3200400"/>
          </a:xfrm>
          <a:prstGeom prst="roundRect">
            <a:avLst/>
          </a:prstGeom>
          <a:solidFill>
            <a:srgbClr val="D3E7BE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SELF-EXPRESSION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5D655E"/>
                </a:solidFill>
                <a:latin typeface="Aptos"/>
              </a:rPr>
              <a:t>How comfortably you communicate ideas, boundaries and opinions.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Why does it matter?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Confidence influences behavior, communication and how we respond to setbacks.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332720" cy="4206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23362D"/>
                </a:solidFill>
                <a:latin typeface="Aptos"/>
              </a:defRPr>
            </a:pPr>
            <a:r>
              <a:t>You are more willing to participate, ask questions and try unfamiliar tasks.</a:t>
            </a:r>
          </a:p>
          <a:p>
            <a:pPr>
              <a:spcAft>
                <a:spcPts val="1300"/>
              </a:spcAft>
              <a:defRPr sz="2000">
                <a:solidFill>
                  <a:srgbClr val="23362D"/>
                </a:solidFill>
                <a:latin typeface="Aptos"/>
              </a:defRPr>
            </a:pPr>
            <a:r>
              <a:t>You can receive feedback without automatically treating it as a judgment of your worth.</a:t>
            </a:r>
          </a:p>
          <a:p>
            <a:pPr>
              <a:spcAft>
                <a:spcPts val="1300"/>
              </a:spcAft>
              <a:defRPr sz="2000">
                <a:solidFill>
                  <a:srgbClr val="23362D"/>
                </a:solidFill>
                <a:latin typeface="Aptos"/>
              </a:defRPr>
            </a:pPr>
            <a:r>
              <a:t>You are more likely to set realistic goals and keep going when progress is slow.</a:t>
            </a:r>
          </a:p>
          <a:p>
            <a:pPr>
              <a:spcAft>
                <a:spcPts val="1300"/>
              </a:spcAft>
              <a:defRPr sz="2000">
                <a:solidFill>
                  <a:srgbClr val="23362D"/>
                </a:solidFill>
                <a:latin typeface="Aptos"/>
              </a:defRPr>
            </a:pPr>
            <a:r>
              <a:t>Healthy confidence supports assertiveness — without requiring you to dominate others.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The confidence spectrum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Confidence can change by situation — it is not a permanent label.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286000"/>
            <a:ext cx="3334512" cy="2560320"/>
          </a:xfrm>
          <a:prstGeom prst="roundRect">
            <a:avLst/>
          </a:prstGeom>
          <a:solidFill>
            <a:srgbClr val="B85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900" b="1">
                <a:solidFill>
                  <a:srgbClr val="23362D"/>
                </a:solidFill>
                <a:latin typeface="Aptos Display"/>
              </a:rPr>
              <a:t>LOW</a:t>
            </a:r>
          </a:p>
          <a:p>
            <a:pPr algn="ctr">
              <a:spcBef>
                <a:spcPts val="1000"/>
              </a:spcBef>
            </a:pPr>
            <a:r>
              <a:rPr sz="1300">
                <a:solidFill>
                  <a:srgbClr val="23362D"/>
                </a:solidFill>
                <a:latin typeface="Aptos"/>
              </a:rPr>
              <a:t>Often doubt your abilities; avoid risks or rely heavily on reassurance.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58640" y="2286000"/>
            <a:ext cx="3334512" cy="2560320"/>
          </a:xfrm>
          <a:prstGeom prst="roundRect">
            <a:avLst/>
          </a:prstGeom>
          <a:solidFill>
            <a:srgbClr val="EB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900" b="1">
                <a:solidFill>
                  <a:srgbClr val="23362D"/>
                </a:solidFill>
                <a:latin typeface="Aptos Display"/>
              </a:rPr>
              <a:t>MODERATE</a:t>
            </a:r>
          </a:p>
          <a:p>
            <a:pPr algn="ctr">
              <a:spcBef>
                <a:spcPts val="1000"/>
              </a:spcBef>
            </a:pPr>
            <a:r>
              <a:rPr sz="1300">
                <a:solidFill>
                  <a:srgbClr val="23362D"/>
                </a:solidFill>
                <a:latin typeface="Aptos"/>
              </a:rPr>
              <a:t>Generally capable, but confidence may drop in unfamiliar or high-pressure situations.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02880" y="2286000"/>
            <a:ext cx="3334512" cy="2560320"/>
          </a:xfrm>
          <a:prstGeom prst="round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900" b="1">
                <a:solidFill>
                  <a:srgbClr val="23362D"/>
                </a:solidFill>
                <a:latin typeface="Aptos Display"/>
              </a:rPr>
              <a:t>HEALTHY / HIGH</a:t>
            </a:r>
          </a:p>
          <a:p>
            <a:pPr algn="ctr">
              <a:spcBef>
                <a:spcPts val="1000"/>
              </a:spcBef>
            </a:pPr>
            <a:r>
              <a:rPr sz="1300">
                <a:solidFill>
                  <a:srgbClr val="23362D"/>
                </a:solidFill>
                <a:latin typeface="Aptos"/>
              </a:rPr>
              <a:t>Trust your abilities while staying open to learning, feedback and mistakes.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25780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23362D"/>
                </a:solidFill>
                <a:latin typeface="Aptos"/>
              </a:rPr>
              <a:t>Important: high confidence is not the same as being confident all the time.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Evaluate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Answer honestly. There are no “good” or “bad” answers.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737360"/>
            <a:ext cx="3291840" cy="35661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STEP 1</a:t>
            </a:r>
          </a:p>
          <a:p>
            <a:pPr>
              <a:spcBef>
                <a:spcPts val="700"/>
              </a:spcBef>
            </a:pPr>
            <a:r>
              <a:rPr sz="1800">
                <a:solidFill>
                  <a:srgbClr val="5D655E"/>
                </a:solidFill>
                <a:latin typeface="Aptos"/>
              </a:rPr>
              <a:t>Read each statement.
Think about your usual behavior — not your best or worst day.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737360"/>
            <a:ext cx="3291840" cy="3566160"/>
          </a:xfrm>
          <a:prstGeom prst="roundRect">
            <a:avLst/>
          </a:prstGeom>
          <a:solidFill>
            <a:srgbClr val="F9EFB8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STEP 2</a:t>
            </a:r>
          </a:p>
          <a:p>
            <a:pPr>
              <a:spcBef>
                <a:spcPts val="700"/>
              </a:spcBef>
            </a:pPr>
            <a:r>
              <a:rPr sz="1700">
                <a:solidFill>
                  <a:srgbClr val="5D655E"/>
                </a:solidFill>
                <a:latin typeface="Aptos"/>
              </a:rPr>
              <a:t>Give yourself a score:
1 = Never
2 = Rarely
3 = Sometimes
4 = Often
5 = Almost always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737360"/>
            <a:ext cx="3291840" cy="3566160"/>
          </a:xfrm>
          <a:prstGeom prst="roundRect">
            <a:avLst/>
          </a:prstGeom>
          <a:solidFill>
            <a:srgbClr val="D3E7BE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STEP 3</a:t>
            </a:r>
          </a:p>
          <a:p>
            <a:pPr>
              <a:spcBef>
                <a:spcPts val="700"/>
              </a:spcBef>
            </a:pPr>
            <a:r>
              <a:rPr sz="1700">
                <a:solidFill>
                  <a:srgbClr val="5D655E"/>
                </a:solidFill>
                <a:latin typeface="Aptos"/>
              </a:rPr>
              <a:t>Add your points.
Use the final score to identify a general confidence range — then reflect on what it means for you.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Self-confidence 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Rate each statement from 1 (never) to 5 (almost always).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>
                <a:solidFill>
                  <a:srgbClr val="23362D"/>
                </a:solidFill>
                <a:latin typeface="Aptos"/>
              </a:rPr>
              <a:t>1. I can share my opinion even when others may disagree.</a:t>
            </a:r>
            <a:r>
              <a:rPr sz="1500" b="1">
                <a:solidFill>
                  <a:srgbClr val="5B8C5B"/>
                </a:solidFill>
                <a:latin typeface="Aptos"/>
              </a:rPr>
              <a:t>     1   2   3   4   5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3362D"/>
                </a:solidFill>
                <a:latin typeface="Aptos"/>
              </a:rPr>
              <a:t>2. I can try something new without needing to be perfect.</a:t>
            </a:r>
            <a:r>
              <a:rPr sz="1500" b="1">
                <a:solidFill>
                  <a:srgbClr val="5B8C5B"/>
                </a:solidFill>
                <a:latin typeface="Aptos"/>
              </a:rPr>
              <a:t>     1   2   3   4   5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3362D"/>
                </a:solidFill>
                <a:latin typeface="Aptos"/>
              </a:rPr>
              <a:t>3. I can accept a mistake and learn from it.</a:t>
            </a:r>
            <a:r>
              <a:rPr sz="1500" b="1">
                <a:solidFill>
                  <a:srgbClr val="5B8C5B"/>
                </a:solidFill>
                <a:latin typeface="Aptos"/>
              </a:rPr>
              <a:t>     1   2   3   4   5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3362D"/>
                </a:solidFill>
                <a:latin typeface="Aptos"/>
              </a:rPr>
              <a:t>4. I can speak clearly when I need help or clarification.</a:t>
            </a:r>
            <a:r>
              <a:rPr sz="1500" b="1">
                <a:solidFill>
                  <a:srgbClr val="5B8C5B"/>
                </a:solidFill>
                <a:latin typeface="Aptos"/>
              </a:rPr>
              <a:t>     1   2   3   4   5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3362D"/>
                </a:solidFill>
                <a:latin typeface="Aptos"/>
              </a:rPr>
              <a:t>5. I can say “no” when something does not work for me.</a:t>
            </a:r>
            <a:r>
              <a:rPr sz="1500" b="1">
                <a:solidFill>
                  <a:srgbClr val="5B8C5B"/>
                </a:solidFill>
                <a:latin typeface="Aptos"/>
              </a:rPr>
              <a:t>     1   2   3   4   5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3362D"/>
                </a:solidFill>
                <a:latin typeface="Aptos"/>
              </a:rPr>
              <a:t>6. I can handle constructive criticism without giving up.</a:t>
            </a:r>
            <a:r>
              <a:rPr sz="1500" b="1">
                <a:solidFill>
                  <a:srgbClr val="5B8C5B"/>
                </a:solidFill>
                <a:latin typeface="Aptos"/>
              </a:rPr>
              <a:t>     1   2   3   4   5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3362D"/>
                </a:solidFill>
                <a:latin typeface="Aptos"/>
              </a:rPr>
              <a:t>7. I trust myself to make reasonable decisions.</a:t>
            </a:r>
            <a:r>
              <a:rPr sz="1500" b="1">
                <a:solidFill>
                  <a:srgbClr val="5B8C5B"/>
                </a:solidFill>
                <a:latin typeface="Aptos"/>
              </a:rPr>
              <a:t>     1   2   3   4   5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3362D"/>
                </a:solidFill>
                <a:latin typeface="Aptos"/>
              </a:rPr>
              <a:t>8. I can recognize things I do well.</a:t>
            </a:r>
            <a:r>
              <a:rPr sz="1500" b="1">
                <a:solidFill>
                  <a:srgbClr val="5B8C5B"/>
                </a:solidFill>
                <a:latin typeface="Aptos"/>
              </a:rPr>
              <a:t>     1   2   3   4   5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Your score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Add the 8 answers. Your result gives you a starting point for reflection.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429000" cy="3474720"/>
          </a:xfrm>
          <a:prstGeom prst="roundRect">
            <a:avLst/>
          </a:prstGeom>
          <a:solidFill>
            <a:srgbClr val="F9EFB8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8–18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5D655E"/>
                </a:solidFill>
                <a:latin typeface="Aptos"/>
              </a:rPr>
              <a:t>LOWER CONFIDENCE
You may often doubt yourself or avoid situations that feel risky. Focus on small wins and supportive practice.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1828800"/>
            <a:ext cx="3429000" cy="34747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19–30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5D655E"/>
                </a:solidFill>
                <a:latin typeface="Aptos"/>
              </a:rPr>
              <a:t>MODERATE CONFIDENCE
You have a useful base, but confidence may vary depending on the situation, people or pressure.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21040" y="1828800"/>
            <a:ext cx="3429000" cy="3474720"/>
          </a:xfrm>
          <a:prstGeom prst="roundRect">
            <a:avLst/>
          </a:prstGeom>
          <a:solidFill>
            <a:srgbClr val="D3E7BE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31–40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5D655E"/>
                </a:solidFill>
                <a:latin typeface="Aptos"/>
              </a:rPr>
              <a:t>STRONGER CONFIDENCE
You generally trust your abilities and can act despite uncertainty. Keep confidence balanced with openness to feedback.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Confidence is situational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You may feel confident in one area and uncertain in another.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91640"/>
            <a:ext cx="5166360" cy="17830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CLASS / PRESENTATIONS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Speaking in front of people
What happens to your confidence before you speak?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5080" y="1691640"/>
            <a:ext cx="5166360" cy="1783080"/>
          </a:xfrm>
          <a:prstGeom prst="roundRect">
            <a:avLst/>
          </a:prstGeom>
          <a:solidFill>
            <a:srgbClr val="F9EFB8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SOCIAL SITUATIONS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Meeting new people
Do you start conversations or wait to be approached?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5166360" cy="1783080"/>
          </a:xfrm>
          <a:prstGeom prst="roundRect">
            <a:avLst/>
          </a:prstGeom>
          <a:solidFill>
            <a:srgbClr val="D3E7BE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DECISIONS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Choosing without constant reassurance
Can you explain why you chose something?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3840480"/>
            <a:ext cx="5166360" cy="17830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CHALLENGES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Trying, failing, and trying again
Do mistakes stop you — or teach you?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How to build self-confidence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Confidence grows through evidence: repeated action, learning and self-trust.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1828800"/>
            <a:ext cx="566928" cy="566928"/>
          </a:xfrm>
          <a:prstGeom prst="ellipse">
            <a:avLst/>
          </a:prstGeom>
          <a:solidFill>
            <a:srgbClr val="EB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62D"/>
                </a:solidFill>
                <a:latin typeface="Aptos Display"/>
              </a:rPr>
              <a:t>01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560320"/>
            <a:ext cx="2011680" cy="22860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START SMALL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Choose a challenge just outside your comfort zone.</a:t>
            </a:r>
          </a:p>
        </p:txBody>
      </p:sp>
      <p:sp>
        <p:nvSpPr>
          <p:cNvPr id="8" name="Oval 7"/>
          <p:cNvSpPr/>
          <p:nvPr/>
        </p:nvSpPr>
        <p:spPr>
          <a:xfrm>
            <a:off x="2953512" y="1828800"/>
            <a:ext cx="566928" cy="566928"/>
          </a:xfrm>
          <a:prstGeom prst="ellipse">
            <a:avLst/>
          </a:prstGeom>
          <a:solidFill>
            <a:srgbClr val="EB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62D"/>
                </a:solidFill>
                <a:latin typeface="Aptos Display"/>
              </a:rPr>
              <a:t>02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07792" y="2560320"/>
            <a:ext cx="2011680" cy="2286000"/>
          </a:xfrm>
          <a:prstGeom prst="roundRect">
            <a:avLst/>
          </a:prstGeom>
          <a:solidFill>
            <a:srgbClr val="D3E7BE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PREPARE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Practice the skill instead of waiting to “feel confident.”</a:t>
            </a:r>
          </a:p>
        </p:txBody>
      </p:sp>
      <p:sp>
        <p:nvSpPr>
          <p:cNvPr id="10" name="Oval 9"/>
          <p:cNvSpPr/>
          <p:nvPr/>
        </p:nvSpPr>
        <p:spPr>
          <a:xfrm>
            <a:off x="5221224" y="1828800"/>
            <a:ext cx="566928" cy="566928"/>
          </a:xfrm>
          <a:prstGeom prst="ellipse">
            <a:avLst/>
          </a:prstGeom>
          <a:solidFill>
            <a:srgbClr val="EB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62D"/>
                </a:solidFill>
                <a:latin typeface="Aptos Display"/>
              </a:rPr>
              <a:t>03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75504" y="2560320"/>
            <a:ext cx="2011680" cy="22860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ACT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Do the thing — even if some nervousness remains.</a:t>
            </a:r>
          </a:p>
        </p:txBody>
      </p:sp>
      <p:sp>
        <p:nvSpPr>
          <p:cNvPr id="12" name="Oval 11"/>
          <p:cNvSpPr/>
          <p:nvPr/>
        </p:nvSpPr>
        <p:spPr>
          <a:xfrm>
            <a:off x="7488936" y="1828800"/>
            <a:ext cx="566928" cy="566928"/>
          </a:xfrm>
          <a:prstGeom prst="ellipse">
            <a:avLst/>
          </a:prstGeom>
          <a:solidFill>
            <a:srgbClr val="EB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62D"/>
                </a:solidFill>
                <a:latin typeface="Aptos Display"/>
              </a:rPr>
              <a:t>04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43215" y="2560320"/>
            <a:ext cx="2011680" cy="2286000"/>
          </a:xfrm>
          <a:prstGeom prst="roundRect">
            <a:avLst/>
          </a:prstGeom>
          <a:solidFill>
            <a:srgbClr val="D3E7BE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REFLECT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Ask: What went better than expected? What can I improve?</a:t>
            </a:r>
          </a:p>
        </p:txBody>
      </p:sp>
      <p:sp>
        <p:nvSpPr>
          <p:cNvPr id="14" name="Oval 13"/>
          <p:cNvSpPr/>
          <p:nvPr/>
        </p:nvSpPr>
        <p:spPr>
          <a:xfrm>
            <a:off x="9756648" y="1828800"/>
            <a:ext cx="566928" cy="566928"/>
          </a:xfrm>
          <a:prstGeom prst="ellipse">
            <a:avLst/>
          </a:prstGeom>
          <a:solidFill>
            <a:srgbClr val="EB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62D"/>
                </a:solidFill>
                <a:latin typeface="Aptos Display"/>
              </a:rPr>
              <a:t>05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710928" y="2560320"/>
            <a:ext cx="2011680" cy="22860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3E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164592"/>
          <a:lstStyle/>
          <a:p>
            <a:pPr algn="ctr"/>
            <a:r>
              <a:rPr sz="1800" b="1">
                <a:solidFill>
                  <a:srgbClr val="23362D"/>
                </a:solidFill>
                <a:latin typeface="Aptos Display"/>
              </a:rPr>
              <a:t>REPEAT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5D655E"/>
                </a:solidFill>
                <a:latin typeface="Aptos"/>
              </a:rPr>
              <a:t>Small successful experiences become evidence you can trust.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789920" y="137160"/>
            <a:ext cx="1188720" cy="1188720"/>
          </a:xfrm>
          <a:prstGeom prst="ellipse">
            <a:avLst/>
          </a:prstGeom>
          <a:solidFill>
            <a:srgbClr val="F9E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23362D"/>
                </a:solidFill>
                <a:latin typeface="Aptos Display"/>
              </a:rPr>
              <a:t>Final reflection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207008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5D655E"/>
                </a:solidFill>
                <a:latin typeface="Aptos"/>
              </a:rPr>
              <a:t>Use your score as information — not as a label.</a:t>
            </a:r>
          </a:p>
        </p:txBody>
      </p:sp>
      <p:sp>
        <p:nvSpPr>
          <p:cNvPr id="6" name="Oval 5"/>
          <p:cNvSpPr/>
          <p:nvPr/>
        </p:nvSpPr>
        <p:spPr>
          <a:xfrm>
            <a:off x="868680" y="1645920"/>
            <a:ext cx="438912" cy="438912"/>
          </a:xfrm>
          <a:prstGeom prst="ellipse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627632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3362D"/>
                </a:solidFill>
                <a:latin typeface="Aptos"/>
              </a:rPr>
              <a:t>What situation makes me feel most confident?</a:t>
            </a:r>
          </a:p>
        </p:txBody>
      </p:sp>
      <p:sp>
        <p:nvSpPr>
          <p:cNvPr id="8" name="Rectangle 7"/>
          <p:cNvSpPr/>
          <p:nvPr/>
        </p:nvSpPr>
        <p:spPr>
          <a:xfrm>
            <a:off x="1508760" y="2148840"/>
            <a:ext cx="8961120" cy="9144"/>
          </a:xfrm>
          <a:prstGeom prst="rect">
            <a:avLst/>
          </a:prstGeom>
          <a:solidFill>
            <a:srgbClr val="D3E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8680" y="2487168"/>
            <a:ext cx="438912" cy="438912"/>
          </a:xfrm>
          <a:prstGeom prst="ellipse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2468880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3362D"/>
                </a:solidFill>
                <a:latin typeface="Aptos"/>
              </a:rPr>
              <a:t>What situation makes my confidence drop?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08760" y="2990088"/>
            <a:ext cx="8961120" cy="9144"/>
          </a:xfrm>
          <a:prstGeom prst="rect">
            <a:avLst/>
          </a:prstGeom>
          <a:solidFill>
            <a:srgbClr val="D3E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68680" y="3328416"/>
            <a:ext cx="438912" cy="438912"/>
          </a:xfrm>
          <a:prstGeom prst="ellipse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3310128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3362D"/>
                </a:solidFill>
                <a:latin typeface="Aptos"/>
              </a:rPr>
              <a:t>What is one skill I want to improve?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3831336"/>
            <a:ext cx="8961120" cy="9144"/>
          </a:xfrm>
          <a:prstGeom prst="rect">
            <a:avLst/>
          </a:prstGeom>
          <a:solidFill>
            <a:srgbClr val="D3E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68680" y="4169664"/>
            <a:ext cx="438912" cy="438912"/>
          </a:xfrm>
          <a:prstGeom prst="ellipse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4151376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3362D"/>
                </a:solidFill>
                <a:latin typeface="Aptos"/>
              </a:rPr>
              <a:t>What is one small action I can take this week?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508760" y="4672584"/>
            <a:ext cx="8961120" cy="9144"/>
          </a:xfrm>
          <a:prstGeom prst="rect">
            <a:avLst/>
          </a:prstGeom>
          <a:solidFill>
            <a:srgbClr val="D3E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8680" y="5010912"/>
            <a:ext cx="438912" cy="438912"/>
          </a:xfrm>
          <a:prstGeom prst="ellipse">
            <a:avLst/>
          </a:prstGeom>
          <a:solidFill>
            <a:srgbClr val="5B8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4992624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3362D"/>
                </a:solidFill>
                <a:latin typeface="Aptos"/>
              </a:rPr>
              <a:t>What evidence do I already have that I can handle challenges?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08760" y="5513832"/>
            <a:ext cx="8961120" cy="9144"/>
          </a:xfrm>
          <a:prstGeom prst="rect">
            <a:avLst/>
          </a:prstGeom>
          <a:solidFill>
            <a:srgbClr val="D3E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336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80160"/>
            <a:ext cx="10332720" cy="34747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Confidence is a skill, not a personality type.</a:t>
            </a:r>
          </a:p>
          <a:p>
            <a:pPr algn="ctr">
              <a:spcBef>
                <a:spcPts val="2200"/>
              </a:spcBef>
            </a:pPr>
            <a:r>
              <a:rPr sz="2000">
                <a:solidFill>
                  <a:srgbClr val="F9EFB8"/>
                </a:solidFill>
                <a:latin typeface="Aptos"/>
              </a:rPr>
              <a:t>Know yourself → practice → take action → learn → repeat.</a:t>
            </a:r>
          </a:p>
          <a:p>
            <a:pPr algn="ctr">
              <a:spcBef>
                <a:spcPts val="2800"/>
              </a:spcBef>
            </a:pPr>
            <a:r>
              <a:rPr sz="2200" b="1">
                <a:solidFill>
                  <a:srgbClr val="EBC94D"/>
                </a:solidFill>
                <a:latin typeface="Aptos Display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D655E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