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2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new-vehicle sales</c:v>
                </c:pt>
              </c:strCache>
            </c:strRef>
          </c:tx>
          <c:spPr>
            <a:solidFill>
              <a:srgbClr val="1677FF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SUV / Crossover</c:v>
                  </c:pt>
                  <c:pt idx="1">
                    <c:v>Pickup Truck</c:v>
                  </c:pt>
                  <c:pt idx="2">
                    <c:v>Sedan</c:v>
                  </c:pt>
                  <c:pt idx="3">
                    <c:v>Other</c:v>
                  </c:pt>
                  <c:pt idx="4">
                    <c:v>Minivan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52</c:v>
                </c:pt>
                <c:pt idx="1">
                  <c:v>19</c:v>
                </c:pt>
                <c:pt idx="2">
                  <c:v>15</c:v>
                </c:pt>
                <c:pt idx="3">
                  <c:v>12</c:v>
                </c:pt>
                <c:pt idx="4">
                  <c:v>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3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FFFFFF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B1F33"/>
        </a:solidFill>
        <a:ln>
          <a:noFill/>
        </a:ln>
        <a:effectLst/>
      </c:spPr>
    </c:plotArea>
    <c:plotVisOnly val="1"/>
    <c:dispBlanksAs val="span"/>
  </c:chart>
  <c:spPr>
    <a:solidFill>
      <a:srgbClr val="0B1F33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Units sold, 2025</c:v>
                </c:pt>
              </c:strCache>
            </c:strRef>
          </c:tx>
          <c:spPr>
            <a:solidFill>
              <a:srgbClr val="1677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0B1F33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Full-Size Pickup|Ford F-Series</c:v>
                  </c:pt>
                  <c:pt idx="1">
                    <c:v>Compact SUV|Toyota RAV4</c:v>
                  </c:pt>
                  <c:pt idx="2">
                    <c:v>Sedan|Toyota Camry</c:v>
                  </c:pt>
                  <c:pt idx="3">
                    <c:v>Midsize Pickup|Toyota Tacoma</c:v>
                  </c:pt>
                  <c:pt idx="4">
                    <c:v>Midsize SUV|Ford Explorer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828832</c:v>
                </c:pt>
                <c:pt idx="1">
                  <c:v>479288</c:v>
                </c:pt>
                <c:pt idx="2">
                  <c:v>316185</c:v>
                </c:pt>
                <c:pt idx="3">
                  <c:v>274638</c:v>
                </c:pt>
                <c:pt idx="4">
                  <c:v>222706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100" u="none">
                  <a:solidFill>
                    <a:srgbClr val="0B1F33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8F0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4586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9500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citing as a top factor</c:v>
                </c:pt>
              </c:strCache>
            </c:strRef>
          </c:tx>
          <c:spPr>
            <a:solidFill>
              <a:srgbClr val="00A6A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Price / Affordability</c:v>
                  </c:pt>
                  <c:pt idx="1">
                    <c:v>Performance</c:v>
                  </c:pt>
                  <c:pt idx="2">
                    <c:v>Safety</c:v>
                  </c:pt>
                  <c:pt idx="3">
                    <c:v>Fuel Economy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62</c:v>
                </c:pt>
                <c:pt idx="2">
                  <c:v>62</c:v>
                </c:pt>
                <c:pt idx="3">
                  <c:v>60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3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FFFFFF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85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B1F33"/>
        </a:solidFill>
        <a:ln>
          <a:noFill/>
        </a:ln>
        <a:effectLst/>
      </c:spPr>
    </c:plotArea>
    <c:plotVisOnly val="1"/>
    <c:dispBlanksAs val="span"/>
  </c:chart>
  <c:spPr>
    <a:solidFill>
      <a:srgbClr val="0B1F33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image" Target="../media/image-2-1.png"/><Relationship Id="rId3" Type="http://schemas.openxmlformats.org/officeDocument/2006/relationships/image" Target="../media/image-2-2.png"/><Relationship Id="rId4" Type="http://schemas.openxmlformats.org/officeDocument/2006/relationships/image" Target="../media/image-2-3.png"/><Relationship Id="rId5" Type="http://schemas.openxmlformats.org/officeDocument/2006/relationships/image" Target="../media/image-2-4.png"/><Relationship Id="rId6" Type="http://schemas.openxmlformats.org/officeDocument/2006/relationships/image" Target="../media/image-2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Are Americans Driving?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major vehicle categories in the 2025 U.S. new-vehicle market</a:t>
            </a:r>
            <a:endParaRPr lang="en-US" sz="15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91640"/>
          <a:ext cx="6858000" cy="4160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7635240" y="160020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4B4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52%</a:t>
            </a:r>
            <a:endParaRPr lang="en-US" sz="5600" dirty="0"/>
          </a:p>
        </p:txBody>
      </p:sp>
      <p:sp>
        <p:nvSpPr>
          <p:cNvPr id="6" name="Text 3"/>
          <p:cNvSpPr/>
          <p:nvPr/>
        </p:nvSpPr>
        <p:spPr>
          <a:xfrm>
            <a:off x="7635240" y="233172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new U.S. vehicles sold in 2025 were SUVs or crossovers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635240" y="3300984"/>
            <a:ext cx="146304" cy="146304"/>
          </a:xfrm>
          <a:prstGeom prst="ellipse">
            <a:avLst/>
          </a:prstGeom>
          <a:solidFill>
            <a:srgbClr val="00A6A6"/>
          </a:solidFill>
          <a:ln/>
        </p:spPr>
      </p:sp>
      <p:sp>
        <p:nvSpPr>
          <p:cNvPr id="8" name="Text 5"/>
          <p:cNvSpPr/>
          <p:nvPr/>
        </p:nvSpPr>
        <p:spPr>
          <a:xfrm>
            <a:off x="7936992" y="317296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SUVs and crossovers have become the dominant vehicle category in the U.S.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635240" y="4261104"/>
            <a:ext cx="146304" cy="146304"/>
          </a:xfrm>
          <a:prstGeom prst="ellipse">
            <a:avLst/>
          </a:prstGeom>
          <a:solidFill>
            <a:srgbClr val="00A6A6"/>
          </a:solidFill>
          <a:ln/>
        </p:spPr>
      </p:sp>
      <p:sp>
        <p:nvSpPr>
          <p:cNvPr id="10" name="Text 7"/>
          <p:cNvSpPr/>
          <p:nvPr/>
        </p:nvSpPr>
        <p:spPr>
          <a:xfrm>
            <a:off x="7936992" y="413308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Pickup trucks remain one of the strongest segments, led by the Ford F-Series.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7635240" y="5221224"/>
            <a:ext cx="146304" cy="146304"/>
          </a:xfrm>
          <a:prstGeom prst="ellipse">
            <a:avLst/>
          </a:prstGeom>
          <a:solidFill>
            <a:srgbClr val="00A6A6"/>
          </a:solidFill>
          <a:ln/>
        </p:spPr>
      </p:sp>
      <p:sp>
        <p:nvSpPr>
          <p:cNvPr id="12" name="Text 9"/>
          <p:cNvSpPr/>
          <p:nvPr/>
        </p:nvSpPr>
        <p:spPr>
          <a:xfrm>
            <a:off x="7936992" y="509320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sedans have fallen to roughly 15% of new-vehicle sales.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548640" y="64465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C9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GoodCarBadCar.net U.S. Automotive Segment Sales Hub; Cox Automotive / Kelley Blue Book; Edmunds — full-year 2025 U.S. new-vehicle sales (figures rounded).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Vehicle Types Sell the Most?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458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America's best-selling vehicle in each major category, full-year 2025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508760"/>
          <a:ext cx="11247120" cy="3063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892040"/>
            <a:ext cx="2103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AA9B8">
                <a:alpha val="2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252728" y="5029200"/>
            <a:ext cx="512064" cy="512064"/>
          </a:xfrm>
          <a:prstGeom prst="ellipse">
            <a:avLst/>
          </a:prstGeom>
          <a:solidFill>
            <a:srgbClr val="1677FF"/>
          </a:solidFill>
          <a:ln/>
        </p:spPr>
      </p:sp>
      <p:pic>
        <p:nvPicPr>
          <p:cNvPr id="7" name="Image 0" descr="/home/claude/icons/fullsize_picku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623" y="5152095"/>
            <a:ext cx="266273" cy="26627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48640" y="560527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Full-Size Pickup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548640" y="5861304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4458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Chevrolet Silverado</a:t>
            </a:r>
            <a:endParaRPr lang="en-US" sz="9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4458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580,368 units</a:t>
            </a:r>
            <a:endParaRPr lang="en-US" sz="950" dirty="0"/>
          </a:p>
        </p:txBody>
      </p:sp>
      <p:sp>
        <p:nvSpPr>
          <p:cNvPr id="10" name="Shape 6"/>
          <p:cNvSpPr/>
          <p:nvPr/>
        </p:nvSpPr>
        <p:spPr>
          <a:xfrm>
            <a:off x="2697480" y="4892040"/>
            <a:ext cx="2103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AA9B8">
                <a:alpha val="25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3493008" y="5029200"/>
            <a:ext cx="512064" cy="512064"/>
          </a:xfrm>
          <a:prstGeom prst="ellipse">
            <a:avLst/>
          </a:prstGeom>
          <a:solidFill>
            <a:srgbClr val="00A6A6"/>
          </a:solidFill>
          <a:ln/>
        </p:spPr>
      </p:sp>
      <p:pic>
        <p:nvPicPr>
          <p:cNvPr id="12" name="Image 1" descr="/home/claude/icons/compact_suv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903" y="5152095"/>
            <a:ext cx="266273" cy="26627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788920" y="560527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Compact SUV</a:t>
            </a:r>
            <a:endParaRPr lang="en-US" sz="1150" dirty="0"/>
          </a:p>
        </p:txBody>
      </p:sp>
      <p:sp>
        <p:nvSpPr>
          <p:cNvPr id="14" name="Text 9"/>
          <p:cNvSpPr/>
          <p:nvPr/>
        </p:nvSpPr>
        <p:spPr>
          <a:xfrm>
            <a:off x="2788920" y="5861304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4458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Honda CR-V</a:t>
            </a:r>
            <a:endParaRPr lang="en-US" sz="9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4458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403,768 units</a:t>
            </a:r>
            <a:endParaRPr lang="en-US" sz="950" dirty="0"/>
          </a:p>
        </p:txBody>
      </p:sp>
      <p:sp>
        <p:nvSpPr>
          <p:cNvPr id="15" name="Shape 10"/>
          <p:cNvSpPr/>
          <p:nvPr/>
        </p:nvSpPr>
        <p:spPr>
          <a:xfrm>
            <a:off x="4937760" y="4892040"/>
            <a:ext cx="2103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AA9B8">
                <a:alpha val="25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5733288" y="5029200"/>
            <a:ext cx="512064" cy="512064"/>
          </a:xfrm>
          <a:prstGeom prst="ellipse">
            <a:avLst/>
          </a:prstGeom>
          <a:solidFill>
            <a:srgbClr val="F4B400"/>
          </a:solidFill>
          <a:ln/>
        </p:spPr>
      </p:sp>
      <p:pic>
        <p:nvPicPr>
          <p:cNvPr id="17" name="Image 2" descr="/home/claude/icons/sed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183" y="5152095"/>
            <a:ext cx="266273" cy="26627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029200" y="560527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Sedan</a:t>
            </a:r>
            <a:endParaRPr lang="en-US" sz="1150" dirty="0"/>
          </a:p>
        </p:txBody>
      </p:sp>
      <p:sp>
        <p:nvSpPr>
          <p:cNvPr id="19" name="Text 13"/>
          <p:cNvSpPr/>
          <p:nvPr/>
        </p:nvSpPr>
        <p:spPr>
          <a:xfrm>
            <a:off x="5029200" y="5861304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4458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Toyota Corolla</a:t>
            </a:r>
            <a:endParaRPr lang="en-US" sz="9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4458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248,088 units</a:t>
            </a:r>
            <a:endParaRPr lang="en-US" sz="950" dirty="0"/>
          </a:p>
        </p:txBody>
      </p:sp>
      <p:sp>
        <p:nvSpPr>
          <p:cNvPr id="20" name="Shape 14"/>
          <p:cNvSpPr/>
          <p:nvPr/>
        </p:nvSpPr>
        <p:spPr>
          <a:xfrm>
            <a:off x="7178040" y="4892040"/>
            <a:ext cx="2103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AA9B8">
                <a:alpha val="25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7973568" y="5029200"/>
            <a:ext cx="512064" cy="512064"/>
          </a:xfrm>
          <a:prstGeom prst="ellipse">
            <a:avLst/>
          </a:prstGeom>
          <a:solidFill>
            <a:srgbClr val="1677FF"/>
          </a:solidFill>
          <a:ln/>
        </p:spPr>
      </p:sp>
      <p:pic>
        <p:nvPicPr>
          <p:cNvPr id="22" name="Image 3" descr="/home/claude/icons/midsize_pickup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463" y="5152095"/>
            <a:ext cx="266273" cy="266273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269480" y="560527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Midsize Pickup</a:t>
            </a:r>
            <a:endParaRPr lang="en-US" sz="1150" dirty="0"/>
          </a:p>
        </p:txBody>
      </p:sp>
      <p:sp>
        <p:nvSpPr>
          <p:cNvPr id="24" name="Text 17"/>
          <p:cNvSpPr/>
          <p:nvPr/>
        </p:nvSpPr>
        <p:spPr>
          <a:xfrm>
            <a:off x="7269480" y="5861304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4458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Ford Maverick*</a:t>
            </a:r>
            <a:endParaRPr lang="en-US" sz="9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4458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155,051 units</a:t>
            </a:r>
            <a:endParaRPr lang="en-US" sz="950" dirty="0"/>
          </a:p>
        </p:txBody>
      </p:sp>
      <p:sp>
        <p:nvSpPr>
          <p:cNvPr id="25" name="Shape 18"/>
          <p:cNvSpPr/>
          <p:nvPr/>
        </p:nvSpPr>
        <p:spPr>
          <a:xfrm>
            <a:off x="9418320" y="4892040"/>
            <a:ext cx="2103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AA9B8">
                <a:alpha val="25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10213848" y="5029200"/>
            <a:ext cx="512064" cy="512064"/>
          </a:xfrm>
          <a:prstGeom prst="ellipse">
            <a:avLst/>
          </a:prstGeom>
          <a:solidFill>
            <a:srgbClr val="00A6A6"/>
          </a:solidFill>
          <a:ln/>
        </p:spPr>
      </p:sp>
      <p:pic>
        <p:nvPicPr>
          <p:cNvPr id="27" name="Image 4" descr="/home/claude/icons/midsize_suv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6743" y="5152095"/>
            <a:ext cx="266273" cy="266273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9509760" y="560527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Midsize SUV</a:t>
            </a:r>
            <a:endParaRPr lang="en-US" sz="1150" dirty="0"/>
          </a:p>
        </p:txBody>
      </p:sp>
      <p:sp>
        <p:nvSpPr>
          <p:cNvPr id="29" name="Text 21"/>
          <p:cNvSpPr/>
          <p:nvPr/>
        </p:nvSpPr>
        <p:spPr>
          <a:xfrm>
            <a:off x="9509760" y="5861304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4458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Jeep Grand Cherokee</a:t>
            </a:r>
            <a:endParaRPr lang="en-US" sz="9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4458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210,082 units</a:t>
            </a:r>
            <a:endParaRPr lang="en-US" sz="950" dirty="0"/>
          </a:p>
        </p:txBody>
      </p:sp>
      <p:sp>
        <p:nvSpPr>
          <p:cNvPr id="30" name="Text 22"/>
          <p:cNvSpPr/>
          <p:nvPr/>
        </p:nvSpPr>
        <p:spPr>
          <a:xfrm>
            <a:off x="548640" y="64922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Kelley Blue Book / Cox Automotive, “The 25 Best-Selling Cars in 2025.” *Compact truck category.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Drives the American Car-Buying Decision?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major factors U.S. consumers weigh when purchasing a vehicle</a:t>
            </a:r>
            <a:endParaRPr lang="en-US" sz="15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737360"/>
          <a:ext cx="66751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498080" y="1783080"/>
            <a:ext cx="502920" cy="502920"/>
          </a:xfrm>
          <a:prstGeom prst="ellipse">
            <a:avLst/>
          </a:prstGeom>
          <a:solidFill>
            <a:srgbClr val="F4B400"/>
          </a:solidFill>
          <a:ln/>
        </p:spPr>
      </p:sp>
      <p:pic>
        <p:nvPicPr>
          <p:cNvPr id="6" name="Image 0" descr="/home/claude/icons/pric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8781" y="1903781"/>
            <a:ext cx="261518" cy="26151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183880" y="173736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Affordability leads: 75% of prospective buyers rank price as a top purchase factor.</a:t>
            </a:r>
            <a:endParaRPr lang="en-US" sz="1250" dirty="0"/>
          </a:p>
        </p:txBody>
      </p:sp>
      <p:sp>
        <p:nvSpPr>
          <p:cNvPr id="8" name="Shape 4"/>
          <p:cNvSpPr/>
          <p:nvPr/>
        </p:nvSpPr>
        <p:spPr>
          <a:xfrm>
            <a:off x="7498080" y="2743200"/>
            <a:ext cx="502920" cy="502920"/>
          </a:xfrm>
          <a:prstGeom prst="ellipse">
            <a:avLst/>
          </a:prstGeom>
          <a:solidFill>
            <a:srgbClr val="00A6A6"/>
          </a:solidFill>
          <a:ln/>
        </p:spPr>
      </p:sp>
      <p:pic>
        <p:nvPicPr>
          <p:cNvPr id="9" name="Image 1" descr="/home/claude/icons/compact_suv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8781" y="2863901"/>
            <a:ext cx="261518" cy="26151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83880" y="269748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43% of in-market shoppers plan to buy an SUV/crossover — nearly double sedan interest (23%).</a:t>
            </a:r>
            <a:endParaRPr lang="en-US" sz="1250" dirty="0"/>
          </a:p>
        </p:txBody>
      </p:sp>
      <p:sp>
        <p:nvSpPr>
          <p:cNvPr id="11" name="Shape 6"/>
          <p:cNvSpPr/>
          <p:nvPr/>
        </p:nvSpPr>
        <p:spPr>
          <a:xfrm>
            <a:off x="7498080" y="3703320"/>
            <a:ext cx="502920" cy="502920"/>
          </a:xfrm>
          <a:prstGeom prst="ellipse">
            <a:avLst/>
          </a:prstGeom>
          <a:solidFill>
            <a:srgbClr val="1677FF"/>
          </a:solidFill>
          <a:ln/>
        </p:spPr>
      </p:sp>
      <p:pic>
        <p:nvPicPr>
          <p:cNvPr id="12" name="Image 2" descr="/home/claude/icons/fue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8781" y="3824021"/>
            <a:ext cx="261518" cy="26151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183880" y="365760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66% expect their next vehicle to run on gas; 21% hybrid, 9% fully electric.</a:t>
            </a:r>
            <a:endParaRPr lang="en-US" sz="1250" dirty="0"/>
          </a:p>
        </p:txBody>
      </p:sp>
      <p:sp>
        <p:nvSpPr>
          <p:cNvPr id="14" name="Shape 8"/>
          <p:cNvSpPr/>
          <p:nvPr/>
        </p:nvSpPr>
        <p:spPr>
          <a:xfrm>
            <a:off x="457200" y="5257800"/>
            <a:ext cx="11247120" cy="914400"/>
          </a:xfrm>
          <a:prstGeom prst="roundRect">
            <a:avLst>
              <a:gd name="adj" fmla="val 6000"/>
            </a:avLst>
          </a:prstGeom>
          <a:solidFill>
            <a:srgbClr val="12294A"/>
          </a:solidFill>
          <a:ln/>
        </p:spPr>
      </p:sp>
      <p:sp>
        <p:nvSpPr>
          <p:cNvPr id="15" name="Text 9"/>
          <p:cNvSpPr/>
          <p:nvPr/>
        </p:nvSpPr>
        <p:spPr>
          <a:xfrm>
            <a:off x="777240" y="525780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F4B4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U.S. buyer is increasingly SUV-focused, but remains highly conscious of price, value, and practicality.</a:t>
            </a:r>
            <a:endParaRPr lang="en-US" sz="1700" dirty="0"/>
          </a:p>
        </p:txBody>
      </p:sp>
      <p:sp>
        <p:nvSpPr>
          <p:cNvPr id="16" name="Text 10"/>
          <p:cNvSpPr/>
          <p:nvPr/>
        </p:nvSpPr>
        <p:spPr>
          <a:xfrm>
            <a:off x="548640" y="64922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C9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YouGov consumer survey data, 2025–2026 (dealershipguy.com / YouGov BrandIndex); Cox Automotive 2025 Car Buyer Journey Study.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2026-08-25T18:19:12Z</dcterms:created>
  <dcterms:modified xsi:type="dcterms:W3CDTF">2026-08-25T18:19:12Z</dcterms:modified>
</cp:coreProperties>
</file>