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3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046720" y="0"/>
            <a:ext cx="4206240" cy="6858000"/>
          </a:xfrm>
          <a:prstGeom prst="rect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601200" y="0"/>
            <a:ext cx="2651760" cy="6858000"/>
          </a:xfrm>
          <a:prstGeom prst="rect">
            <a:avLst/>
          </a:prstGeom>
          <a:solidFill>
            <a:srgbClr val="EF7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7909560" y="960120"/>
            <a:ext cx="2468880" cy="2468880"/>
          </a:xfrm>
          <a:prstGeom prst="ellipse">
            <a:avLst/>
          </a:prstGeom>
          <a:solidFill>
            <a:srgbClr val="D0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44000" y="3108960"/>
            <a:ext cx="1508760" cy="1508760"/>
          </a:xfrm>
          <a:prstGeom prst="ellipse">
            <a:avLst/>
          </a:prstGeom>
          <a:solidFill>
            <a:srgbClr val="CAE8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234440"/>
            <a:ext cx="6858000" cy="3200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  <a:latin typeface="Aptos Display"/>
              </a:rPr>
              <a:t>THE CONFIDENCE LAB</a:t>
            </a:r>
          </a:p>
          <a:p>
            <a:pPr>
              <a:spcBef>
                <a:spcPts val="1500"/>
              </a:spcBef>
            </a:pPr>
            <a:r>
              <a:rPr sz="2300">
                <a:solidFill>
                  <a:srgbClr val="D0E6F7"/>
                </a:solidFill>
                <a:latin typeface="Aptos"/>
              </a:rPr>
              <a:t>A different look at self-confidence</a:t>
            </a:r>
          </a:p>
          <a:p>
            <a:pPr>
              <a:spcBef>
                <a:spcPts val="2500"/>
              </a:spcBef>
            </a:pPr>
            <a:r>
              <a:rPr sz="1500">
                <a:solidFill>
                  <a:srgbClr val="FFFFFF"/>
                </a:solidFill>
                <a:latin typeface="Aptos"/>
              </a:rPr>
              <a:t>How confidence works • what weakens it • how to strengthen 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0080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D0E6F7"/>
                </a:solidFill>
                <a:latin typeface="Aptos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566928"/>
            <a:ext cx="10515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16233A"/>
                </a:solidFill>
                <a:latin typeface="Aptos Display"/>
              </a:rPr>
              <a:t>Confidence: Myth vs. Reality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170432"/>
            <a:ext cx="10149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67717C"/>
                </a:solidFill>
                <a:latin typeface="Aptos"/>
              </a:rPr>
              <a:t>Challenge the common assumptions.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783080"/>
            <a:ext cx="521208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MYTH</a:t>
            </a:r>
          </a:p>
          <a:p>
            <a:pPr>
              <a:spcBef>
                <a:spcPts val="700"/>
              </a:spcBef>
            </a:pPr>
            <a:r>
              <a:rPr sz="1700">
                <a:solidFill>
                  <a:srgbClr val="303A46"/>
                </a:solidFill>
                <a:latin typeface="Aptos"/>
              </a:rPr>
              <a:t>“Confident people never feel nervous.”
Nervousness can exist alongside confidence. The key difference is whether you can still act.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783080"/>
            <a:ext cx="82296" cy="3474720"/>
          </a:xfrm>
          <a:prstGeom prst="rect">
            <a:avLst/>
          </a:prstGeom>
          <a:solidFill>
            <a:srgbClr val="EF7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217920" y="1783080"/>
            <a:ext cx="5212080" cy="3474720"/>
          </a:xfrm>
          <a:prstGeom prst="roundRect">
            <a:avLst/>
          </a:prstGeom>
          <a:solidFill>
            <a:srgbClr val="D0E6F7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REALITY</a:t>
            </a:r>
          </a:p>
          <a:p>
            <a:pPr>
              <a:spcBef>
                <a:spcPts val="700"/>
              </a:spcBef>
            </a:pPr>
            <a:r>
              <a:rPr sz="1700">
                <a:solidFill>
                  <a:srgbClr val="303A46"/>
                </a:solidFill>
                <a:latin typeface="Aptos"/>
              </a:rPr>
              <a:t>“Confidence means trusting yourself while knowing you can still learn.”
You can be uncertain, ask for help, and still have healthy self-confidence.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0" y="1783080"/>
            <a:ext cx="82296" cy="3474720"/>
          </a:xfrm>
          <a:prstGeom prst="rect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89920" y="640080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7717C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3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566928"/>
            <a:ext cx="10515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A simple confidence formula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170432"/>
            <a:ext cx="10149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D0E6F7"/>
                </a:solidFill>
                <a:latin typeface="Aptos"/>
              </a:rPr>
              <a:t>Think of confidence as something you can build.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65960"/>
            <a:ext cx="2514600" cy="2514600"/>
          </a:xfrm>
          <a:prstGeom prst="roundRect">
            <a:avLst/>
          </a:prstGeom>
          <a:solidFill>
            <a:srgbClr val="D0E6F7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PREPARE</a:t>
            </a:r>
          </a:p>
          <a:p>
            <a:pPr>
              <a:spcBef>
                <a:spcPts val="700"/>
              </a:spcBef>
            </a:pPr>
            <a:r>
              <a:rPr sz="1600">
                <a:solidFill>
                  <a:srgbClr val="303A46"/>
                </a:solidFill>
                <a:latin typeface="Aptos"/>
              </a:rPr>
              <a:t>Learn + practice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965960"/>
            <a:ext cx="82296" cy="2514600"/>
          </a:xfrm>
          <a:prstGeom prst="rect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520440" y="1965960"/>
            <a:ext cx="2514600" cy="2514600"/>
          </a:xfrm>
          <a:prstGeom prst="roundRect">
            <a:avLst/>
          </a:prstGeom>
          <a:solidFill>
            <a:srgbClr val="CAE8D8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ACT</a:t>
            </a:r>
          </a:p>
          <a:p>
            <a:pPr>
              <a:spcBef>
                <a:spcPts val="700"/>
              </a:spcBef>
            </a:pPr>
            <a:r>
              <a:rPr sz="1600">
                <a:solidFill>
                  <a:srgbClr val="303A46"/>
                </a:solidFill>
                <a:latin typeface="Aptos"/>
              </a:rPr>
              <a:t>Take the step</a:t>
            </a:r>
          </a:p>
        </p:txBody>
      </p:sp>
      <p:sp>
        <p:nvSpPr>
          <p:cNvPr id="7" name="Rectangle 6"/>
          <p:cNvSpPr/>
          <p:nvPr/>
        </p:nvSpPr>
        <p:spPr>
          <a:xfrm>
            <a:off x="3520440" y="1965960"/>
            <a:ext cx="82296" cy="2514600"/>
          </a:xfrm>
          <a:prstGeom prst="rect">
            <a:avLst/>
          </a:prstGeom>
          <a:solidFill>
            <a:srgbClr val="EF7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355080" y="1965960"/>
            <a:ext cx="2514600" cy="2514600"/>
          </a:xfrm>
          <a:prstGeom prst="roundRect">
            <a:avLst/>
          </a:prstGeom>
          <a:solidFill>
            <a:srgbClr val="FFE1BE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REFLECT</a:t>
            </a:r>
          </a:p>
          <a:p>
            <a:pPr>
              <a:spcBef>
                <a:spcPts val="700"/>
              </a:spcBef>
            </a:pPr>
            <a:r>
              <a:rPr sz="1600">
                <a:solidFill>
                  <a:srgbClr val="303A46"/>
                </a:solidFill>
                <a:latin typeface="Aptos"/>
              </a:rPr>
              <a:t>Notice what worked</a:t>
            </a:r>
          </a:p>
        </p:txBody>
      </p:sp>
      <p:sp>
        <p:nvSpPr>
          <p:cNvPr id="9" name="Rectangle 8"/>
          <p:cNvSpPr/>
          <p:nvPr/>
        </p:nvSpPr>
        <p:spPr>
          <a:xfrm>
            <a:off x="6355080" y="1965960"/>
            <a:ext cx="82296" cy="2514600"/>
          </a:xfrm>
          <a:prstGeom prst="rect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189720" y="1965960"/>
            <a:ext cx="2514600" cy="2514600"/>
          </a:xfrm>
          <a:prstGeom prst="roundRect">
            <a:avLst/>
          </a:prstGeom>
          <a:solidFill>
            <a:srgbClr val="D0E6F7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REPEAT</a:t>
            </a:r>
          </a:p>
          <a:p>
            <a:pPr>
              <a:spcBef>
                <a:spcPts val="700"/>
              </a:spcBef>
            </a:pPr>
            <a:r>
              <a:rPr sz="1600">
                <a:solidFill>
                  <a:srgbClr val="303A46"/>
                </a:solidFill>
                <a:latin typeface="Aptos"/>
              </a:rPr>
              <a:t>Build evidence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89720" y="1965960"/>
            <a:ext cx="82296" cy="2514600"/>
          </a:xfrm>
          <a:prstGeom prst="rect">
            <a:avLst/>
          </a:prstGeom>
          <a:solidFill>
            <a:srgbClr val="EF7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789920" y="640080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D0E6F7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566928"/>
            <a:ext cx="10515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16233A"/>
                </a:solidFill>
                <a:latin typeface="Aptos Display"/>
              </a:rPr>
              <a:t>What can lower confidence?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170432"/>
            <a:ext cx="10149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67717C"/>
                </a:solidFill>
                <a:latin typeface="Aptos"/>
              </a:rPr>
              <a:t>Confidence can be affected by habits, situations and the way we interpret experiences.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737360"/>
            <a:ext cx="516636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COMPARISON</a:t>
            </a:r>
          </a:p>
          <a:p>
            <a:pPr>
              <a:spcBef>
                <a:spcPts val="700"/>
              </a:spcBef>
            </a:pPr>
            <a:r>
              <a:rPr sz="1500">
                <a:solidFill>
                  <a:srgbClr val="303A46"/>
                </a:solidFill>
                <a:latin typeface="Aptos"/>
              </a:rPr>
              <a:t>Measuring yourself against someone else's highlight reel.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737360"/>
            <a:ext cx="82296" cy="1691640"/>
          </a:xfrm>
          <a:prstGeom prst="rect">
            <a:avLst/>
          </a:prstGeom>
          <a:solidFill>
            <a:srgbClr val="EF7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309359" y="1737360"/>
            <a:ext cx="5166360" cy="1691640"/>
          </a:xfrm>
          <a:prstGeom prst="roundRect">
            <a:avLst/>
          </a:prstGeom>
          <a:solidFill>
            <a:srgbClr val="D0E6F7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PERFECTIONISM</a:t>
            </a:r>
          </a:p>
          <a:p>
            <a:pPr>
              <a:spcBef>
                <a:spcPts val="700"/>
              </a:spcBef>
            </a:pPr>
            <a:r>
              <a:rPr sz="1500">
                <a:solidFill>
                  <a:srgbClr val="303A46"/>
                </a:solidFill>
                <a:latin typeface="Aptos"/>
              </a:rPr>
              <a:t>Believing that mistakes mean you are not capable.</a:t>
            </a:r>
          </a:p>
        </p:txBody>
      </p:sp>
      <p:sp>
        <p:nvSpPr>
          <p:cNvPr id="7" name="Rectangle 6"/>
          <p:cNvSpPr/>
          <p:nvPr/>
        </p:nvSpPr>
        <p:spPr>
          <a:xfrm>
            <a:off x="6309359" y="1737360"/>
            <a:ext cx="82296" cy="1691640"/>
          </a:xfrm>
          <a:prstGeom prst="rect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77240" y="3794760"/>
            <a:ext cx="5166360" cy="1691640"/>
          </a:xfrm>
          <a:prstGeom prst="roundRect">
            <a:avLst/>
          </a:prstGeom>
          <a:solidFill>
            <a:srgbClr val="CAE8D8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AVOIDANCE</a:t>
            </a:r>
          </a:p>
          <a:p>
            <a:pPr>
              <a:spcBef>
                <a:spcPts val="700"/>
              </a:spcBef>
            </a:pPr>
            <a:r>
              <a:rPr sz="1500">
                <a:solidFill>
                  <a:srgbClr val="303A46"/>
                </a:solidFill>
                <a:latin typeface="Aptos"/>
              </a:rPr>
              <a:t>Skipping difficult situations, which prevents new evidence.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3794760"/>
            <a:ext cx="82296" cy="1691640"/>
          </a:xfrm>
          <a:prstGeom prst="rect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309359" y="3794760"/>
            <a:ext cx="516636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NEGATIVE SELF-TALK</a:t>
            </a:r>
          </a:p>
          <a:p>
            <a:pPr>
              <a:spcBef>
                <a:spcPts val="700"/>
              </a:spcBef>
            </a:pPr>
            <a:r>
              <a:rPr sz="1500">
                <a:solidFill>
                  <a:srgbClr val="303A46"/>
                </a:solidFill>
                <a:latin typeface="Aptos"/>
              </a:rPr>
              <a:t>Repeating harsh conclusions about yourself.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59" y="3794760"/>
            <a:ext cx="82296" cy="1691640"/>
          </a:xfrm>
          <a:prstGeom prst="rect">
            <a:avLst/>
          </a:prstGeom>
          <a:solidFill>
            <a:srgbClr val="EF7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789920" y="640080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7717C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566928"/>
            <a:ext cx="10515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16233A"/>
                </a:solidFill>
                <a:latin typeface="Aptos Display"/>
              </a:rPr>
              <a:t>Quick class poll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170432"/>
            <a:ext cx="10149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67717C"/>
                </a:solidFill>
                <a:latin typeface="Aptos"/>
              </a:rPr>
              <a:t>Choose the statement that sounds most like you.</a:t>
            </a:r>
          </a:p>
        </p:txBody>
      </p:sp>
      <p:sp>
        <p:nvSpPr>
          <p:cNvPr id="4" name="Oval 3"/>
          <p:cNvSpPr/>
          <p:nvPr/>
        </p:nvSpPr>
        <p:spPr>
          <a:xfrm>
            <a:off x="822960" y="1874519"/>
            <a:ext cx="685800" cy="685800"/>
          </a:xfrm>
          <a:prstGeom prst="ellipse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6233A"/>
                </a:solidFill>
                <a:latin typeface="Aptos Display"/>
              </a:rPr>
              <a:t>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743200"/>
            <a:ext cx="26060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/>
            </a:r>
          </a:p>
          <a:p>
            <a:pPr>
              <a:spcBef>
                <a:spcPts val="700"/>
              </a:spcBef>
            </a:pPr>
            <a:r>
              <a:rPr sz="1600">
                <a:solidFill>
                  <a:srgbClr val="303A46"/>
                </a:solidFill>
                <a:latin typeface="Aptos"/>
              </a:rPr>
              <a:t>I usually speak up quickly.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2743200"/>
            <a:ext cx="82296" cy="1828800"/>
          </a:xfrm>
          <a:prstGeom prst="rect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611879" y="1874519"/>
            <a:ext cx="685800" cy="685800"/>
          </a:xfrm>
          <a:prstGeom prst="ellipse">
            <a:avLst/>
          </a:prstGeom>
          <a:solidFill>
            <a:srgbClr val="EF7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6233A"/>
                </a:solidFill>
                <a:latin typeface="Aptos Display"/>
              </a:rPr>
              <a:t>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66160" y="2743200"/>
            <a:ext cx="26060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/>
            </a:r>
          </a:p>
          <a:p>
            <a:pPr>
              <a:spcBef>
                <a:spcPts val="700"/>
              </a:spcBef>
            </a:pPr>
            <a:r>
              <a:rPr sz="1600">
                <a:solidFill>
                  <a:srgbClr val="303A46"/>
                </a:solidFill>
                <a:latin typeface="Aptos"/>
              </a:rPr>
              <a:t>I speak up after I feel prepared.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3566160" y="2743200"/>
            <a:ext cx="82296" cy="1828800"/>
          </a:xfrm>
          <a:prstGeom prst="rect">
            <a:avLst/>
          </a:prstGeom>
          <a:solidFill>
            <a:srgbClr val="EF7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00800" y="1874519"/>
            <a:ext cx="685800" cy="685800"/>
          </a:xfrm>
          <a:prstGeom prst="ellipse">
            <a:avLst/>
          </a:prstGeom>
          <a:solidFill>
            <a:srgbClr val="CAE8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6233A"/>
                </a:solidFill>
                <a:latin typeface="Aptos Display"/>
              </a:rPr>
              <a:t>C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55080" y="2743200"/>
            <a:ext cx="26060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/>
            </a:r>
          </a:p>
          <a:p>
            <a:pPr>
              <a:spcBef>
                <a:spcPts val="700"/>
              </a:spcBef>
            </a:pPr>
            <a:r>
              <a:rPr sz="1600">
                <a:solidFill>
                  <a:srgbClr val="303A46"/>
                </a:solidFill>
                <a:latin typeface="Aptos"/>
              </a:rPr>
              <a:t>I often have an idea but hesitate.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55080" y="2743200"/>
            <a:ext cx="82296" cy="1828800"/>
          </a:xfrm>
          <a:prstGeom prst="rect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189719" y="1874519"/>
            <a:ext cx="685800" cy="685800"/>
          </a:xfrm>
          <a:prstGeom prst="ellipse">
            <a:avLst/>
          </a:prstGeom>
          <a:solidFill>
            <a:srgbClr val="D0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6233A"/>
                </a:solidFill>
                <a:latin typeface="Aptos Display"/>
              </a:rPr>
              <a:t>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3999" y="2743200"/>
            <a:ext cx="26060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/>
            </a:r>
          </a:p>
          <a:p>
            <a:pPr>
              <a:spcBef>
                <a:spcPts val="700"/>
              </a:spcBef>
            </a:pPr>
            <a:r>
              <a:rPr sz="1600">
                <a:solidFill>
                  <a:srgbClr val="303A46"/>
                </a:solidFill>
                <a:latin typeface="Aptos"/>
              </a:rPr>
              <a:t>I usually avoid speaking unless asked.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143999" y="2743200"/>
            <a:ext cx="82296" cy="1828800"/>
          </a:xfrm>
          <a:prstGeom prst="rect">
            <a:avLst/>
          </a:prstGeom>
          <a:solidFill>
            <a:srgbClr val="EF7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789920" y="640080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7717C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566928"/>
            <a:ext cx="10515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16233A"/>
                </a:solidFill>
                <a:latin typeface="Aptos Display"/>
              </a:rPr>
              <a:t>Scenario: the 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170432"/>
            <a:ext cx="10149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67717C"/>
                </a:solidFill>
                <a:latin typeface="Aptos"/>
              </a:rPr>
              <a:t>Imagine you are asked to present tomorrow with almost no preparation.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737360"/>
            <a:ext cx="324612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LOW-CONFIDENCE RESPONSE</a:t>
            </a:r>
          </a:p>
          <a:p>
            <a:pPr>
              <a:spcBef>
                <a:spcPts val="700"/>
              </a:spcBef>
            </a:pPr>
            <a:r>
              <a:rPr sz="1800">
                <a:solidFill>
                  <a:srgbClr val="303A46"/>
                </a:solidFill>
                <a:latin typeface="Aptos"/>
              </a:rPr>
              <a:t>“I’m going to mess this up. I should avoid it.”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737360"/>
            <a:ext cx="82296" cy="3520440"/>
          </a:xfrm>
          <a:prstGeom prst="rect">
            <a:avLst/>
          </a:prstGeom>
          <a:solidFill>
            <a:srgbClr val="EF7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434840" y="1737360"/>
            <a:ext cx="3246120" cy="3520440"/>
          </a:xfrm>
          <a:prstGeom prst="roundRect">
            <a:avLst/>
          </a:prstGeom>
          <a:solidFill>
            <a:srgbClr val="D0E6F7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MIDDLE RESPONSE</a:t>
            </a:r>
          </a:p>
          <a:p>
            <a:pPr>
              <a:spcBef>
                <a:spcPts val="700"/>
              </a:spcBef>
            </a:pPr>
            <a:r>
              <a:rPr sz="1800">
                <a:solidFill>
                  <a:srgbClr val="303A46"/>
                </a:solidFill>
                <a:latin typeface="Aptos"/>
              </a:rPr>
              <a:t>“I’m nervous, but I can prepare the main points and try.”</a:t>
            </a:r>
          </a:p>
        </p:txBody>
      </p:sp>
      <p:sp>
        <p:nvSpPr>
          <p:cNvPr id="7" name="Rectangle 6"/>
          <p:cNvSpPr/>
          <p:nvPr/>
        </p:nvSpPr>
        <p:spPr>
          <a:xfrm>
            <a:off x="4434840" y="1737360"/>
            <a:ext cx="82296" cy="3520440"/>
          </a:xfrm>
          <a:prstGeom prst="rect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046720" y="1737360"/>
            <a:ext cx="3246120" cy="3520440"/>
          </a:xfrm>
          <a:prstGeom prst="roundRect">
            <a:avLst/>
          </a:prstGeom>
          <a:solidFill>
            <a:srgbClr val="CAE8D8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HEALTHY RESPONSE</a:t>
            </a:r>
          </a:p>
          <a:p>
            <a:pPr>
              <a:spcBef>
                <a:spcPts val="700"/>
              </a:spcBef>
            </a:pPr>
            <a:r>
              <a:rPr sz="1800">
                <a:solidFill>
                  <a:srgbClr val="303A46"/>
                </a:solidFill>
                <a:latin typeface="Aptos"/>
              </a:rPr>
              <a:t>“I may not be perfect. I’ll prepare, speak clearly and learn from feedback.”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1737360"/>
            <a:ext cx="82296" cy="3520440"/>
          </a:xfrm>
          <a:prstGeom prst="rect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789920" y="640080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7717C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3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566928"/>
            <a:ext cx="10515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Rate your confidence habits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170432"/>
            <a:ext cx="10149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D0E6F7"/>
                </a:solidFill>
                <a:latin typeface="Aptos"/>
              </a:rPr>
              <a:t>1 = strongly disagree • 5 = strongly agree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1700">
                <a:solidFill>
                  <a:srgbClr val="FFFFFF"/>
                </a:solidFill>
                <a:latin typeface="Aptos"/>
              </a:rPr>
              <a:t>1. I can make a mistake without attacking myself.</a:t>
            </a:r>
            <a:r>
              <a:rPr sz="1500" b="1">
                <a:solidFill>
                  <a:srgbClr val="D0E6F7"/>
                </a:solidFill>
                <a:latin typeface="Aptos"/>
              </a:rPr>
              <a:t>        1   2   3   4   5</a:t>
            </a:r>
          </a:p>
          <a:p>
            <a:pPr>
              <a:spcAft>
                <a:spcPts val="1100"/>
              </a:spcAft>
            </a:pPr>
            <a:r>
              <a:rPr sz="1700">
                <a:solidFill>
                  <a:srgbClr val="FFFFFF"/>
                </a:solidFill>
                <a:latin typeface="Aptos"/>
              </a:rPr>
              <a:t>2. I can ask questions when I do not understand.</a:t>
            </a:r>
            <a:r>
              <a:rPr sz="1500" b="1">
                <a:solidFill>
                  <a:srgbClr val="D0E6F7"/>
                </a:solidFill>
                <a:latin typeface="Aptos"/>
              </a:rPr>
              <a:t>        1   2   3   4   5</a:t>
            </a:r>
          </a:p>
          <a:p>
            <a:pPr>
              <a:spcAft>
                <a:spcPts val="1100"/>
              </a:spcAft>
            </a:pPr>
            <a:r>
              <a:rPr sz="1700">
                <a:solidFill>
                  <a:srgbClr val="FFFFFF"/>
                </a:solidFill>
                <a:latin typeface="Aptos"/>
              </a:rPr>
              <a:t>3. I can accept feedback and use it to improve.</a:t>
            </a:r>
            <a:r>
              <a:rPr sz="1500" b="1">
                <a:solidFill>
                  <a:srgbClr val="D0E6F7"/>
                </a:solidFill>
                <a:latin typeface="Aptos"/>
              </a:rPr>
              <a:t>        1   2   3   4   5</a:t>
            </a:r>
          </a:p>
          <a:p>
            <a:pPr>
              <a:spcAft>
                <a:spcPts val="1100"/>
              </a:spcAft>
            </a:pPr>
            <a:r>
              <a:rPr sz="1700">
                <a:solidFill>
                  <a:srgbClr val="FFFFFF"/>
                </a:solidFill>
                <a:latin typeface="Aptos"/>
              </a:rPr>
              <a:t>4. I can try again after an unsuccessful attempt.</a:t>
            </a:r>
            <a:r>
              <a:rPr sz="1500" b="1">
                <a:solidFill>
                  <a:srgbClr val="D0E6F7"/>
                </a:solidFill>
                <a:latin typeface="Aptos"/>
              </a:rPr>
              <a:t>        1   2   3   4   5</a:t>
            </a:r>
          </a:p>
          <a:p>
            <a:pPr>
              <a:spcAft>
                <a:spcPts val="1100"/>
              </a:spcAft>
            </a:pPr>
            <a:r>
              <a:rPr sz="1700">
                <a:solidFill>
                  <a:srgbClr val="FFFFFF"/>
                </a:solidFill>
                <a:latin typeface="Aptos"/>
              </a:rPr>
              <a:t>5. I can name at least three things I do well.</a:t>
            </a:r>
            <a:r>
              <a:rPr sz="1500" b="1">
                <a:solidFill>
                  <a:srgbClr val="D0E6F7"/>
                </a:solidFill>
                <a:latin typeface="Aptos"/>
              </a:rPr>
              <a:t>        1   2   3   4   5</a:t>
            </a:r>
          </a:p>
          <a:p>
            <a:pPr>
              <a:spcAft>
                <a:spcPts val="1100"/>
              </a:spcAft>
            </a:pPr>
            <a:r>
              <a:rPr sz="1700">
                <a:solidFill>
                  <a:srgbClr val="FFFFFF"/>
                </a:solidFill>
                <a:latin typeface="Aptos"/>
              </a:rPr>
              <a:t>6. I can express my opinion respectfully.</a:t>
            </a:r>
            <a:r>
              <a:rPr sz="1500" b="1">
                <a:solidFill>
                  <a:srgbClr val="D0E6F7"/>
                </a:solidFill>
                <a:latin typeface="Aptos"/>
              </a:rPr>
              <a:t>        1   2   3   4   5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0080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D0E6F7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566928"/>
            <a:ext cx="10515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16233A"/>
                </a:solidFill>
                <a:latin typeface="Aptos Display"/>
              </a:rPr>
              <a:t>Read your result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170432"/>
            <a:ext cx="10149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67717C"/>
                </a:solidFill>
                <a:latin typeface="Aptos"/>
              </a:rPr>
              <a:t>This is a reflection tool, not a diagnosis or permanent label.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3429000" cy="3383280"/>
          </a:xfrm>
          <a:prstGeom prst="roundRect">
            <a:avLst/>
          </a:prstGeom>
          <a:solidFill>
            <a:srgbClr val="EF7E67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6–13</a:t>
            </a:r>
          </a:p>
          <a:p>
            <a:pPr>
              <a:spcBef>
                <a:spcPts val="700"/>
              </a:spcBef>
            </a:pPr>
            <a:r>
              <a:rPr sz="1600">
                <a:solidFill>
                  <a:srgbClr val="303A46"/>
                </a:solidFill>
                <a:latin typeface="Aptos"/>
              </a:rPr>
              <a:t>NEEDS SUPPORT
You may benefit from practicing small acts of self-trust and reducing avoidance.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82296" cy="3383280"/>
          </a:xfrm>
          <a:prstGeom prst="rect">
            <a:avLst/>
          </a:prstGeom>
          <a:solidFill>
            <a:srgbClr val="EF7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526280" y="1828800"/>
            <a:ext cx="3429000" cy="3383280"/>
          </a:xfrm>
          <a:prstGeom prst="roundRect">
            <a:avLst/>
          </a:prstGeom>
          <a:solidFill>
            <a:srgbClr val="D0E6F7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14–23</a:t>
            </a:r>
          </a:p>
          <a:p>
            <a:pPr>
              <a:spcBef>
                <a:spcPts val="700"/>
              </a:spcBef>
            </a:pPr>
            <a:r>
              <a:rPr sz="1600">
                <a:solidFill>
                  <a:srgbClr val="303A46"/>
                </a:solidFill>
                <a:latin typeface="Aptos"/>
              </a:rPr>
              <a:t>BUILDING
Your confidence may be solid in some situations and less steady in others.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26280" y="1828800"/>
            <a:ext cx="82296" cy="3383280"/>
          </a:xfrm>
          <a:prstGeom prst="rect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321040" y="1828800"/>
            <a:ext cx="3429000" cy="3383280"/>
          </a:xfrm>
          <a:prstGeom prst="roundRect">
            <a:avLst/>
          </a:prstGeom>
          <a:solidFill>
            <a:srgbClr val="CAE8D8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24–30</a:t>
            </a:r>
          </a:p>
          <a:p>
            <a:pPr>
              <a:spcBef>
                <a:spcPts val="700"/>
              </a:spcBef>
            </a:pPr>
            <a:r>
              <a:rPr sz="1600">
                <a:solidFill>
                  <a:srgbClr val="303A46"/>
                </a:solidFill>
                <a:latin typeface="Aptos"/>
              </a:rPr>
              <a:t>STRONG FOUNDATION
You often show self-trust, resilience and openness to learning.</a:t>
            </a:r>
          </a:p>
        </p:txBody>
      </p:sp>
      <p:sp>
        <p:nvSpPr>
          <p:cNvPr id="9" name="Rectangle 8"/>
          <p:cNvSpPr/>
          <p:nvPr/>
        </p:nvSpPr>
        <p:spPr>
          <a:xfrm>
            <a:off x="8321040" y="1828800"/>
            <a:ext cx="82296" cy="3383280"/>
          </a:xfrm>
          <a:prstGeom prst="rect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789920" y="640080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7717C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566928"/>
            <a:ext cx="10515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16233A"/>
                </a:solidFill>
                <a:latin typeface="Aptos Display"/>
              </a:rPr>
              <a:t>Change the inner script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170432"/>
            <a:ext cx="10149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67717C"/>
                </a:solidFill>
                <a:latin typeface="Aptos"/>
              </a:rPr>
              <a:t>Replace absolute judgments with useful, realistic statements.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645920"/>
            <a:ext cx="484632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OLD</a:t>
            </a:r>
          </a:p>
          <a:p>
            <a:pPr>
              <a:spcBef>
                <a:spcPts val="700"/>
              </a:spcBef>
            </a:pPr>
            <a:r>
              <a:rPr sz="1400">
                <a:solidFill>
                  <a:srgbClr val="303A46"/>
                </a:solidFill>
                <a:latin typeface="Aptos"/>
              </a:rPr>
              <a:t>“I’m bad at this.”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645920"/>
            <a:ext cx="82296" cy="777240"/>
          </a:xfrm>
          <a:prstGeom prst="rect">
            <a:avLst/>
          </a:prstGeom>
          <a:solidFill>
            <a:srgbClr val="EF7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0" y="1645920"/>
            <a:ext cx="4846320" cy="777240"/>
          </a:xfrm>
          <a:prstGeom prst="roundRect">
            <a:avLst/>
          </a:prstGeom>
          <a:solidFill>
            <a:srgbClr val="CAE8D8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NEW</a:t>
            </a:r>
          </a:p>
          <a:p>
            <a:pPr>
              <a:spcBef>
                <a:spcPts val="700"/>
              </a:spcBef>
            </a:pPr>
            <a:r>
              <a:rPr sz="1400">
                <a:solidFill>
                  <a:srgbClr val="303A46"/>
                </a:solidFill>
                <a:latin typeface="Aptos"/>
              </a:rPr>
              <a:t>“I’m still learning this.”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0" y="1645920"/>
            <a:ext cx="82296" cy="777240"/>
          </a:xfrm>
          <a:prstGeom prst="rect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22960" y="2724912"/>
            <a:ext cx="484632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OLD</a:t>
            </a:r>
          </a:p>
          <a:p>
            <a:pPr>
              <a:spcBef>
                <a:spcPts val="700"/>
              </a:spcBef>
            </a:pPr>
            <a:r>
              <a:rPr sz="1400">
                <a:solidFill>
                  <a:srgbClr val="303A46"/>
                </a:solidFill>
                <a:latin typeface="Aptos"/>
              </a:rPr>
              <a:t>“Everyone will judge me.”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2724912"/>
            <a:ext cx="82296" cy="777240"/>
          </a:xfrm>
          <a:prstGeom prst="rect">
            <a:avLst/>
          </a:prstGeom>
          <a:solidFill>
            <a:srgbClr val="EF7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400800" y="2724912"/>
            <a:ext cx="4846320" cy="777240"/>
          </a:xfrm>
          <a:prstGeom prst="roundRect">
            <a:avLst/>
          </a:prstGeom>
          <a:solidFill>
            <a:srgbClr val="CAE8D8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NEW</a:t>
            </a:r>
          </a:p>
          <a:p>
            <a:pPr>
              <a:spcBef>
                <a:spcPts val="700"/>
              </a:spcBef>
            </a:pPr>
            <a:r>
              <a:rPr sz="1400">
                <a:solidFill>
                  <a:srgbClr val="303A46"/>
                </a:solidFill>
                <a:latin typeface="Aptos"/>
              </a:rPr>
              <a:t>“Some people may disagree, and I can handle that.”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0" y="2724912"/>
            <a:ext cx="82296" cy="777240"/>
          </a:xfrm>
          <a:prstGeom prst="rect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22960" y="3803904"/>
            <a:ext cx="484632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OLD</a:t>
            </a:r>
          </a:p>
          <a:p>
            <a:pPr>
              <a:spcBef>
                <a:spcPts val="700"/>
              </a:spcBef>
            </a:pPr>
            <a:r>
              <a:rPr sz="1400">
                <a:solidFill>
                  <a:srgbClr val="303A46"/>
                </a:solidFill>
                <a:latin typeface="Aptos"/>
              </a:rPr>
              <a:t>“I failed.”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3803904"/>
            <a:ext cx="82296" cy="777240"/>
          </a:xfrm>
          <a:prstGeom prst="rect">
            <a:avLst/>
          </a:prstGeom>
          <a:solidFill>
            <a:srgbClr val="EF7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400800" y="3803904"/>
            <a:ext cx="4846320" cy="777240"/>
          </a:xfrm>
          <a:prstGeom prst="roundRect">
            <a:avLst/>
          </a:prstGeom>
          <a:solidFill>
            <a:srgbClr val="CAE8D8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NEW</a:t>
            </a:r>
          </a:p>
          <a:p>
            <a:pPr>
              <a:spcBef>
                <a:spcPts val="700"/>
              </a:spcBef>
            </a:pPr>
            <a:r>
              <a:rPr sz="1400">
                <a:solidFill>
                  <a:srgbClr val="303A46"/>
                </a:solidFill>
                <a:latin typeface="Aptos"/>
              </a:rPr>
              <a:t>“That attempt did not work. What can I change?”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0" y="3803904"/>
            <a:ext cx="82296" cy="777240"/>
          </a:xfrm>
          <a:prstGeom prst="rect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22960" y="4882896"/>
            <a:ext cx="484632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OLD</a:t>
            </a:r>
          </a:p>
          <a:p>
            <a:pPr>
              <a:spcBef>
                <a:spcPts val="700"/>
              </a:spcBef>
            </a:pPr>
            <a:r>
              <a:rPr sz="1400">
                <a:solidFill>
                  <a:srgbClr val="303A46"/>
                </a:solidFill>
                <a:latin typeface="Aptos"/>
              </a:rPr>
              <a:t>“I have to be perfect.”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2960" y="4882896"/>
            <a:ext cx="82296" cy="777240"/>
          </a:xfrm>
          <a:prstGeom prst="rect">
            <a:avLst/>
          </a:prstGeom>
          <a:solidFill>
            <a:srgbClr val="EF7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00800" y="4882896"/>
            <a:ext cx="4846320" cy="777240"/>
          </a:xfrm>
          <a:prstGeom prst="roundRect">
            <a:avLst/>
          </a:prstGeom>
          <a:solidFill>
            <a:srgbClr val="CAE8D8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NEW</a:t>
            </a:r>
          </a:p>
          <a:p>
            <a:pPr>
              <a:spcBef>
                <a:spcPts val="700"/>
              </a:spcBef>
            </a:pPr>
            <a:r>
              <a:rPr sz="1400">
                <a:solidFill>
                  <a:srgbClr val="303A46"/>
                </a:solidFill>
                <a:latin typeface="Aptos"/>
              </a:rPr>
              <a:t>“I need to be prepared enough to begin.”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0" y="4882896"/>
            <a:ext cx="82296" cy="777240"/>
          </a:xfrm>
          <a:prstGeom prst="rect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789920" y="640080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7717C"/>
                </a:solidFill>
                <a:latin typeface="Aptos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566928"/>
            <a:ext cx="10515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16233A"/>
                </a:solidFill>
                <a:latin typeface="Aptos Display"/>
              </a:rPr>
              <a:t>The 7-day confidence challenge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170432"/>
            <a:ext cx="10149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67717C"/>
                </a:solidFill>
                <a:latin typeface="Aptos"/>
              </a:rPr>
              <a:t>One small action per day.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691640"/>
            <a:ext cx="26060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DAY 1</a:t>
            </a:r>
          </a:p>
          <a:p>
            <a:pPr>
              <a:spcBef>
                <a:spcPts val="700"/>
              </a:spcBef>
            </a:pPr>
            <a:r>
              <a:rPr sz="1300">
                <a:solidFill>
                  <a:srgbClr val="303A46"/>
                </a:solidFill>
                <a:latin typeface="Aptos"/>
              </a:rPr>
              <a:t>Say one opinion out loud.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91640"/>
            <a:ext cx="82296" cy="1600200"/>
          </a:xfrm>
          <a:prstGeom prst="rect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520439" y="1691640"/>
            <a:ext cx="2606040" cy="1600200"/>
          </a:xfrm>
          <a:prstGeom prst="roundRect">
            <a:avLst/>
          </a:prstGeom>
          <a:solidFill>
            <a:srgbClr val="D0E6F7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DAY 2</a:t>
            </a:r>
          </a:p>
          <a:p>
            <a:pPr>
              <a:spcBef>
                <a:spcPts val="700"/>
              </a:spcBef>
            </a:pPr>
            <a:r>
              <a:rPr sz="1300">
                <a:solidFill>
                  <a:srgbClr val="303A46"/>
                </a:solidFill>
                <a:latin typeface="Aptos"/>
              </a:rPr>
              <a:t>Ask one question you normally keep to yourself.</a:t>
            </a:r>
          </a:p>
        </p:txBody>
      </p:sp>
      <p:sp>
        <p:nvSpPr>
          <p:cNvPr id="7" name="Rectangle 6"/>
          <p:cNvSpPr/>
          <p:nvPr/>
        </p:nvSpPr>
        <p:spPr>
          <a:xfrm>
            <a:off x="3520439" y="1691640"/>
            <a:ext cx="82296" cy="1600200"/>
          </a:xfrm>
          <a:prstGeom prst="rect">
            <a:avLst/>
          </a:prstGeom>
          <a:solidFill>
            <a:srgbClr val="EF7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0" y="1691640"/>
            <a:ext cx="2606040" cy="1600200"/>
          </a:xfrm>
          <a:prstGeom prst="roundRect">
            <a:avLst/>
          </a:prstGeom>
          <a:solidFill>
            <a:srgbClr val="CAE8D8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DAY 3</a:t>
            </a:r>
          </a:p>
          <a:p>
            <a:pPr>
              <a:spcBef>
                <a:spcPts val="700"/>
              </a:spcBef>
            </a:pPr>
            <a:r>
              <a:rPr sz="1300">
                <a:solidFill>
                  <a:srgbClr val="303A46"/>
                </a:solidFill>
                <a:latin typeface="Aptos"/>
              </a:rPr>
              <a:t>Try something slightly outside your comfort zone.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0" y="1691640"/>
            <a:ext cx="82296" cy="1600200"/>
          </a:xfrm>
          <a:prstGeom prst="rect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281159" y="1691640"/>
            <a:ext cx="26060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DAY 4</a:t>
            </a:r>
          </a:p>
          <a:p>
            <a:pPr>
              <a:spcBef>
                <a:spcPts val="700"/>
              </a:spcBef>
            </a:pPr>
            <a:r>
              <a:rPr sz="1300">
                <a:solidFill>
                  <a:srgbClr val="303A46"/>
                </a:solidFill>
                <a:latin typeface="Aptos"/>
              </a:rPr>
              <a:t>Write down three strengths.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281159" y="1691640"/>
            <a:ext cx="82296" cy="1600200"/>
          </a:xfrm>
          <a:prstGeom prst="rect">
            <a:avLst/>
          </a:prstGeom>
          <a:solidFill>
            <a:srgbClr val="EF7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80" y="3749039"/>
            <a:ext cx="2606040" cy="1600200"/>
          </a:xfrm>
          <a:prstGeom prst="roundRect">
            <a:avLst/>
          </a:prstGeom>
          <a:solidFill>
            <a:srgbClr val="D0E6F7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DAY 5</a:t>
            </a:r>
          </a:p>
          <a:p>
            <a:pPr>
              <a:spcBef>
                <a:spcPts val="700"/>
              </a:spcBef>
            </a:pPr>
            <a:r>
              <a:rPr sz="1300">
                <a:solidFill>
                  <a:srgbClr val="303A46"/>
                </a:solidFill>
                <a:latin typeface="Aptos"/>
              </a:rPr>
              <a:t>Ask for useful feedback.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3749039"/>
            <a:ext cx="82296" cy="1600200"/>
          </a:xfrm>
          <a:prstGeom prst="rect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520439" y="3749039"/>
            <a:ext cx="2606040" cy="1600200"/>
          </a:xfrm>
          <a:prstGeom prst="roundRect">
            <a:avLst/>
          </a:prstGeom>
          <a:solidFill>
            <a:srgbClr val="CAE8D8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DAY 6</a:t>
            </a:r>
          </a:p>
          <a:p>
            <a:pPr>
              <a:spcBef>
                <a:spcPts val="700"/>
              </a:spcBef>
            </a:pPr>
            <a:r>
              <a:rPr sz="1300">
                <a:solidFill>
                  <a:srgbClr val="303A46"/>
                </a:solidFill>
                <a:latin typeface="Aptos"/>
              </a:rPr>
              <a:t>Do one task before you feel completely ready.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520439" y="3749039"/>
            <a:ext cx="82296" cy="1600200"/>
          </a:xfrm>
          <a:prstGeom prst="rect">
            <a:avLst/>
          </a:prstGeom>
          <a:solidFill>
            <a:srgbClr val="EF7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400800" y="3749039"/>
            <a:ext cx="26060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1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164592" tIns="164592"/>
          <a:lstStyle/>
          <a:p>
            <a:pPr algn="ctr"/>
            <a:r>
              <a:rPr sz="1800" b="1">
                <a:solidFill>
                  <a:srgbClr val="16233A"/>
                </a:solidFill>
                <a:latin typeface="Aptos Display"/>
              </a:rPr>
              <a:t>DAY 7</a:t>
            </a:r>
          </a:p>
          <a:p>
            <a:pPr>
              <a:spcBef>
                <a:spcPts val="700"/>
              </a:spcBef>
            </a:pPr>
            <a:r>
              <a:rPr sz="1300">
                <a:solidFill>
                  <a:srgbClr val="303A46"/>
                </a:solidFill>
                <a:latin typeface="Aptos"/>
              </a:rPr>
              <a:t>Reflect on what changed.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0" y="3749039"/>
            <a:ext cx="82296" cy="1600200"/>
          </a:xfrm>
          <a:prstGeom prst="rect">
            <a:avLst/>
          </a:prstGeom>
          <a:solidFill>
            <a:srgbClr val="40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789920" y="640080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7717C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7E6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412480" y="594360"/>
            <a:ext cx="2743200" cy="2743200"/>
          </a:xfrm>
          <a:prstGeom prst="ellipse">
            <a:avLst/>
          </a:prstGeom>
          <a:solidFill>
            <a:srgbClr val="D0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09760" y="3474720"/>
            <a:ext cx="1371600" cy="1371600"/>
          </a:xfrm>
          <a:prstGeom prst="ellipse">
            <a:avLst/>
          </a:prstGeom>
          <a:solidFill>
            <a:srgbClr val="CAE8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7132320" cy="4114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THE GOAL ISN’T TO FEEL CONFIDENT ALL THE TIME.</a:t>
            </a:r>
          </a:p>
          <a:p>
            <a:pPr>
              <a:spcBef>
                <a:spcPts val="2200"/>
              </a:spcBef>
            </a:pPr>
            <a:r>
              <a:rPr sz="2200">
                <a:solidFill>
                  <a:srgbClr val="16233A"/>
                </a:solidFill>
                <a:latin typeface="Aptos"/>
              </a:rPr>
              <a:t>The goal is to trust yourself enough to take the next step.</a:t>
            </a:r>
          </a:p>
          <a:p>
            <a:pPr>
              <a:spcBef>
                <a:spcPts val="2500"/>
              </a:spcBef>
            </a:pPr>
            <a:r>
              <a:rPr sz="1800" b="1">
                <a:solidFill>
                  <a:srgbClr val="FFFFFF"/>
                </a:solidFill>
                <a:latin typeface="Aptos"/>
              </a:rPr>
              <a:t>Confidence grows through action.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0080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D0E6F7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